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61" r:id="rId3"/>
    <p:sldId id="295" r:id="rId4"/>
    <p:sldId id="263" r:id="rId5"/>
    <p:sldId id="296" r:id="rId6"/>
    <p:sldId id="267" r:id="rId7"/>
    <p:sldId id="298" r:id="rId8"/>
    <p:sldId id="265" r:id="rId9"/>
    <p:sldId id="300" r:id="rId10"/>
    <p:sldId id="299" r:id="rId11"/>
    <p:sldId id="301" r:id="rId12"/>
  </p:sldIdLst>
  <p:sldSz cx="9144000" cy="5143500" type="screen16x9"/>
  <p:notesSz cx="6858000" cy="9144000"/>
  <p:embeddedFontLst>
    <p:embeddedFont>
      <p:font typeface="Dosis ExtraLight" pitchFamily="2" charset="77"/>
      <p:regular r:id="rId14"/>
      <p:bold r:id="rId15"/>
    </p:embeddedFont>
    <p:embeddedFont>
      <p:font typeface="Titillium Web Light" pitchFamily="2" charset="77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24753E-8A85-4BEE-97E2-441CDA198357}">
  <a:tblStyle styleId="{0F24753E-8A85-4BEE-97E2-441CDA1983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A787F38-7B79-44E3-ACA7-109338EB0D0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4"/>
  </p:normalViewPr>
  <p:slideViewPr>
    <p:cSldViewPr snapToGrid="0" snapToObjects="1">
      <p:cViewPr>
        <p:scale>
          <a:sx n="143" d="100"/>
          <a:sy n="143" d="100"/>
        </p:scale>
        <p:origin x="76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Google Shape;391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2" name="Google Shape;391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4870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Google Shape;391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2" name="Google Shape;391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6834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8" name="Google Shape;38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8" name="Google Shape;38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236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4" name="Google Shape;389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5" name="Google Shape;389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4" name="Google Shape;389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5" name="Google Shape;389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63883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5" name="Google Shape;3925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6" name="Google Shape;3926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4" name="Google Shape;389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5" name="Google Shape;389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0075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Google Shape;391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2" name="Google Shape;391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Google Shape;391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2" name="Google Shape;391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0497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1566" name="Google Shape;1566;p5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567" name="Google Shape;1567;p5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Google Shape;1624;p5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625" name="Google Shape;1625;p5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" name="Google Shape;1687;p5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688" name="Google Shape;1688;p5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1790" name="Google Shape;1790;p5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845" name="Google Shape;1845;p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46" name="Google Shape;1846;p6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847" name="Google Shape;1847;p6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4" name="Google Shape;1904;p6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905" name="Google Shape;1905;p6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6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6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6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6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6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6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6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6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6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6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6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6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6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6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6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6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6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6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6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6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6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6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6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6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7" name="Google Shape;1967;p6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968" name="Google Shape;1968;p6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6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6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6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6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6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6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6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6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6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6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6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6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6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6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" name="Google Shape;2069;p6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070" name="Google Shape;2070;p6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02" name="Google Shape;2402;p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03" name="Google Shape;2403;p8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4" name="Google Shape;2404;p8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1" name="Google Shape;2461;p8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2" name="Google Shape;2462;p8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4" name="Google Shape;2524;p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5" name="Google Shape;2525;p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6" name="Google Shape;2626;p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7" name="Google Shape;2627;p8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471442" y="944252"/>
            <a:ext cx="5937903" cy="25424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Predicting Win Shares:</a:t>
            </a:r>
            <a:br>
              <a:rPr lang="en" sz="4800" dirty="0"/>
            </a:br>
            <a:r>
              <a:rPr lang="en" sz="4800" dirty="0"/>
              <a:t>A case study for the Boston Celtics</a:t>
            </a:r>
            <a:endParaRPr sz="4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8000"/>
            <a:lum/>
          </a:blip>
          <a:srcRect/>
          <a:stretch>
            <a:fillRect t="-34000" b="-34000"/>
          </a:stretch>
        </a:blipFill>
        <a:effectLst/>
      </p:bgPr>
    </p:bg>
    <p:spTree>
      <p:nvGrpSpPr>
        <p:cNvPr id="1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4" name="Google Shape;3914;p22"/>
          <p:cNvSpPr txBox="1">
            <a:spLocks noGrp="1"/>
          </p:cNvSpPr>
          <p:nvPr>
            <p:ph type="title"/>
          </p:nvPr>
        </p:nvSpPr>
        <p:spPr>
          <a:xfrm>
            <a:off x="3528625" y="1653775"/>
            <a:ext cx="3906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/>
              <a:t>Are the Celtics going to be Better?</a:t>
            </a:r>
            <a:endParaRPr sz="3200" b="1" dirty="0"/>
          </a:p>
        </p:txBody>
      </p:sp>
      <p:sp>
        <p:nvSpPr>
          <p:cNvPr id="3915" name="Google Shape;3915;p22"/>
          <p:cNvSpPr txBox="1">
            <a:spLocks noGrp="1"/>
          </p:cNvSpPr>
          <p:nvPr>
            <p:ph type="body" idx="1"/>
          </p:nvPr>
        </p:nvSpPr>
        <p:spPr>
          <a:xfrm>
            <a:off x="3528625" y="2419350"/>
            <a:ext cx="3906600" cy="22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bg2"/>
                </a:solidFill>
              </a:rPr>
              <a:t>Marginally, yes.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b="1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bg2"/>
                </a:solidFill>
              </a:rPr>
              <a:t>But sometimes a team is greater than the sum of it’s win shares…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</p:txBody>
      </p:sp>
      <p:sp>
        <p:nvSpPr>
          <p:cNvPr id="3917" name="Google Shape;3917;p2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3526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4" name="Google Shape;3914;p22"/>
          <p:cNvSpPr txBox="1">
            <a:spLocks noGrp="1"/>
          </p:cNvSpPr>
          <p:nvPr>
            <p:ph type="title"/>
          </p:nvPr>
        </p:nvSpPr>
        <p:spPr>
          <a:xfrm>
            <a:off x="466449" y="282175"/>
            <a:ext cx="3906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Next Steps:</a:t>
            </a:r>
            <a:endParaRPr sz="3200" dirty="0"/>
          </a:p>
        </p:txBody>
      </p:sp>
      <p:sp>
        <p:nvSpPr>
          <p:cNvPr id="3915" name="Google Shape;3915;p22"/>
          <p:cNvSpPr txBox="1">
            <a:spLocks noGrp="1"/>
          </p:cNvSpPr>
          <p:nvPr>
            <p:ph type="body" idx="1"/>
          </p:nvPr>
        </p:nvSpPr>
        <p:spPr>
          <a:xfrm>
            <a:off x="466448" y="1273838"/>
            <a:ext cx="7140153" cy="22129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SzPct val="100000"/>
            </a:pPr>
            <a:r>
              <a:rPr lang="en" sz="1800" dirty="0"/>
              <a:t>Normalize win shares to account for difference between high performing and more mid-level players</a:t>
            </a:r>
          </a:p>
          <a:p>
            <a:pPr marL="285750" indent="-285750">
              <a:buSzPct val="100000"/>
            </a:pPr>
            <a:endParaRPr lang="en" sz="1800" dirty="0"/>
          </a:p>
          <a:p>
            <a:pPr marL="285750" indent="-285750">
              <a:buSzPct val="100000"/>
            </a:pPr>
            <a:r>
              <a:rPr lang="en" sz="1800" dirty="0"/>
              <a:t>Introduce a volatility feature to account for swings in player performance</a:t>
            </a:r>
          </a:p>
          <a:p>
            <a:pPr marL="285750" indent="-285750">
              <a:buSzPct val="100000"/>
            </a:pPr>
            <a:endParaRPr lang="en" sz="1800" dirty="0"/>
          </a:p>
          <a:p>
            <a:pPr marL="285750" indent="-285750">
              <a:buSzPct val="100000"/>
            </a:pPr>
            <a:r>
              <a:rPr lang="en" sz="1800" dirty="0"/>
              <a:t>Introduce additional time lags to look for potential rising or falling production</a:t>
            </a:r>
          </a:p>
        </p:txBody>
      </p:sp>
      <p:sp>
        <p:nvSpPr>
          <p:cNvPr id="3917" name="Google Shape;3917;p2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2419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7931"/>
            <a:lum/>
          </a:blip>
          <a:srcRect/>
          <a:stretch>
            <a:fillRect t="-34000" b="-34000"/>
          </a:stretch>
        </a:blipFill>
        <a:effectLst/>
      </p:bgPr>
    </p:bg>
    <p:spTree>
      <p:nvGrpSpPr>
        <p:cNvPr id="1" name="Shape 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" name="Google Shape;3870;p18"/>
          <p:cNvSpPr txBox="1">
            <a:spLocks noGrp="1"/>
          </p:cNvSpPr>
          <p:nvPr>
            <p:ph type="title"/>
          </p:nvPr>
        </p:nvSpPr>
        <p:spPr>
          <a:xfrm>
            <a:off x="640231" y="-537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Introduction</a:t>
            </a:r>
            <a:endParaRPr b="1" dirty="0"/>
          </a:p>
        </p:txBody>
      </p:sp>
      <p:sp>
        <p:nvSpPr>
          <p:cNvPr id="3872" name="Google Shape;3872;p1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2B0C052-8AEA-8C4A-9BF6-5ECEF65A7950}"/>
              </a:ext>
            </a:extLst>
          </p:cNvPr>
          <p:cNvSpPr txBox="1">
            <a:spLocks/>
          </p:cNvSpPr>
          <p:nvPr/>
        </p:nvSpPr>
        <p:spPr>
          <a:xfrm>
            <a:off x="508001" y="866745"/>
            <a:ext cx="6447501" cy="407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>
              <a:buClr>
                <a:schemeClr val="tx1"/>
              </a:buClr>
              <a:buSzPct val="90000"/>
            </a:pPr>
            <a:r>
              <a:rPr lang="en-US" sz="2200" b="1" dirty="0">
                <a:solidFill>
                  <a:schemeClr val="bg2"/>
                </a:solidFill>
              </a:rPr>
              <a:t>After their worst season since 2014, the Boston Celtics underwent a significant makeover. </a:t>
            </a:r>
          </a:p>
          <a:p>
            <a:pPr marL="76200" indent="0">
              <a:buClr>
                <a:schemeClr val="tx1"/>
              </a:buClr>
              <a:buSzPct val="90000"/>
              <a:buNone/>
            </a:pPr>
            <a:endParaRPr lang="en-US" sz="2200" b="1" dirty="0">
              <a:solidFill>
                <a:schemeClr val="bg2"/>
              </a:solidFill>
            </a:endParaRPr>
          </a:p>
          <a:p>
            <a:pPr>
              <a:buClr>
                <a:schemeClr val="tx1"/>
              </a:buClr>
              <a:buSzPct val="90000"/>
            </a:pPr>
            <a:endParaRPr lang="en-US" sz="2200" b="1" dirty="0">
              <a:solidFill>
                <a:schemeClr val="bg2"/>
              </a:solidFill>
            </a:endParaRPr>
          </a:p>
          <a:p>
            <a:pPr>
              <a:buClr>
                <a:schemeClr val="tx1"/>
              </a:buClr>
              <a:buSzPct val="90000"/>
            </a:pPr>
            <a:endParaRPr lang="en-US" sz="2200" b="1" dirty="0">
              <a:solidFill>
                <a:schemeClr val="bg2"/>
              </a:solidFill>
            </a:endParaRPr>
          </a:p>
          <a:p>
            <a:pPr>
              <a:buClr>
                <a:schemeClr val="tx1"/>
              </a:buClr>
              <a:buSzPct val="90000"/>
            </a:pPr>
            <a:endParaRPr lang="en-US" sz="2200" b="1" dirty="0">
              <a:solidFill>
                <a:schemeClr val="bg2"/>
              </a:solidFill>
            </a:endParaRPr>
          </a:p>
          <a:p>
            <a:pPr>
              <a:buClr>
                <a:schemeClr val="tx1"/>
              </a:buClr>
              <a:buSzPct val="90000"/>
            </a:pPr>
            <a:endParaRPr lang="en-US" sz="2200" b="1" dirty="0">
              <a:solidFill>
                <a:schemeClr val="bg2"/>
              </a:solidFill>
            </a:endParaRPr>
          </a:p>
          <a:p>
            <a:pPr>
              <a:buClr>
                <a:schemeClr val="tx1"/>
              </a:buClr>
              <a:buSzPct val="90000"/>
            </a:pPr>
            <a:r>
              <a:rPr lang="en-US" sz="2200" b="1" dirty="0">
                <a:solidFill>
                  <a:schemeClr val="bg2"/>
                </a:solidFill>
              </a:rPr>
              <a:t>New Head of Ops has a request of his analytical team:</a:t>
            </a:r>
          </a:p>
          <a:p>
            <a:pPr lvl="1">
              <a:buClr>
                <a:schemeClr val="tx1"/>
              </a:buClr>
              <a:buSzPct val="90000"/>
            </a:pPr>
            <a:r>
              <a:rPr lang="en-US" sz="2200" b="1" dirty="0">
                <a:solidFill>
                  <a:schemeClr val="bg2"/>
                </a:solidFill>
              </a:rPr>
              <a:t>Are we better off?</a:t>
            </a:r>
          </a:p>
          <a:p>
            <a:pPr lvl="1">
              <a:buClr>
                <a:schemeClr val="tx1"/>
              </a:buClr>
              <a:buSzPct val="90000"/>
            </a:pPr>
            <a:r>
              <a:rPr lang="en-US" sz="2200" b="1" dirty="0">
                <a:solidFill>
                  <a:schemeClr val="bg2"/>
                </a:solidFill>
              </a:rPr>
              <a:t>Are we moving in the right direction?</a:t>
            </a:r>
          </a:p>
          <a:p>
            <a:endParaRPr lang="en-US" dirty="0"/>
          </a:p>
          <a:p>
            <a:pPr marL="0" indent="0">
              <a:buFont typeface="Titillium Web Light"/>
              <a:buNone/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2A07B5-8FAB-2A48-8990-A892A092CCCA}"/>
              </a:ext>
            </a:extLst>
          </p:cNvPr>
          <p:cNvSpPr txBox="1"/>
          <p:nvPr/>
        </p:nvSpPr>
        <p:spPr>
          <a:xfrm>
            <a:off x="876696" y="1710745"/>
            <a:ext cx="2654450" cy="192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u="sng" dirty="0">
                <a:solidFill>
                  <a:schemeClr val="bg2"/>
                </a:solidFill>
              </a:rPr>
              <a:t>Players In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Dennis Schroeder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Al Horford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Kris Dunn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Josh Richardson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Enes Kanter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Bruno Fernando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Sam Hauser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Juancho Hernangomez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383978-E704-8F47-A3AD-6AB1BB46D8F5}"/>
              </a:ext>
            </a:extLst>
          </p:cNvPr>
          <p:cNvSpPr txBox="1"/>
          <p:nvPr/>
        </p:nvSpPr>
        <p:spPr>
          <a:xfrm>
            <a:off x="3899841" y="1702665"/>
            <a:ext cx="2654450" cy="2107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u="sng" dirty="0">
                <a:solidFill>
                  <a:schemeClr val="bg2"/>
                </a:solidFill>
              </a:rPr>
              <a:t>Players Out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Kemba Walker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Tristan Thompson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Tacko Fall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Evan Fournier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Luke Kornet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Semi Ojeleye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Kris Dunn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</a:rPr>
              <a:t>Carsen Edwards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" name="Google Shape;3870;p18"/>
          <p:cNvSpPr txBox="1">
            <a:spLocks noGrp="1"/>
          </p:cNvSpPr>
          <p:nvPr>
            <p:ph type="title"/>
          </p:nvPr>
        </p:nvSpPr>
        <p:spPr>
          <a:xfrm>
            <a:off x="640231" y="-537"/>
            <a:ext cx="6761100" cy="6263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3872" name="Google Shape;3872;p1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CDC7E50-ACAE-F34F-BF46-27C9537DFCB4}"/>
              </a:ext>
            </a:extLst>
          </p:cNvPr>
          <p:cNvSpPr txBox="1">
            <a:spLocks/>
          </p:cNvSpPr>
          <p:nvPr/>
        </p:nvSpPr>
        <p:spPr>
          <a:xfrm>
            <a:off x="752206" y="597218"/>
            <a:ext cx="6957443" cy="3547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>
              <a:buClr>
                <a:schemeClr val="tx1"/>
              </a:buClr>
              <a:buSzPct val="75000"/>
            </a:pPr>
            <a:r>
              <a:rPr lang="en-US" b="1" dirty="0">
                <a:solidFill>
                  <a:schemeClr val="bg2"/>
                </a:solidFill>
              </a:rPr>
              <a:t>Data to analyze:</a:t>
            </a:r>
            <a:endParaRPr lang="en-US" sz="2200" dirty="0">
              <a:solidFill>
                <a:schemeClr val="bg2"/>
              </a:solidFill>
            </a:endParaRPr>
          </a:p>
          <a:p>
            <a:pPr lvl="1">
              <a:buClr>
                <a:schemeClr val="tx1"/>
              </a:buClr>
              <a:buSzPct val="75000"/>
            </a:pPr>
            <a:r>
              <a:rPr lang="en-US" sz="2200" dirty="0">
                <a:solidFill>
                  <a:schemeClr val="bg2"/>
                </a:solidFill>
              </a:rPr>
              <a:t>Advanced statistics from basketball-</a:t>
            </a:r>
            <a:r>
              <a:rPr lang="en-US" sz="2200" dirty="0" err="1">
                <a:solidFill>
                  <a:schemeClr val="bg2"/>
                </a:solidFill>
              </a:rPr>
              <a:t>reference.com</a:t>
            </a:r>
            <a:endParaRPr lang="en-US" sz="2200" dirty="0">
              <a:solidFill>
                <a:schemeClr val="bg2"/>
              </a:solidFill>
            </a:endParaRPr>
          </a:p>
          <a:p>
            <a:pPr lvl="1">
              <a:buClr>
                <a:schemeClr val="tx1"/>
              </a:buClr>
              <a:buSzPct val="75000"/>
            </a:pPr>
            <a:endParaRPr lang="en-US" sz="2200" dirty="0">
              <a:solidFill>
                <a:schemeClr val="bg2"/>
              </a:solidFill>
            </a:endParaRPr>
          </a:p>
          <a:p>
            <a:pPr lvl="1">
              <a:buClr>
                <a:schemeClr val="tx1"/>
              </a:buClr>
              <a:buSzPct val="75000"/>
            </a:pPr>
            <a:r>
              <a:rPr lang="en-US" sz="2200" dirty="0">
                <a:solidFill>
                  <a:schemeClr val="bg2"/>
                </a:solidFill>
              </a:rPr>
              <a:t>Data scraped from 2014-2021</a:t>
            </a:r>
          </a:p>
          <a:p>
            <a:pPr lvl="1">
              <a:buClr>
                <a:schemeClr val="tx1"/>
              </a:buClr>
              <a:buSzPct val="75000"/>
            </a:pPr>
            <a:endParaRPr lang="en-US" sz="2200" dirty="0">
              <a:solidFill>
                <a:schemeClr val="bg2"/>
              </a:solidFill>
            </a:endParaRPr>
          </a:p>
          <a:p>
            <a:pPr lvl="1">
              <a:buClr>
                <a:schemeClr val="tx1"/>
              </a:buClr>
              <a:buSzPct val="75000"/>
            </a:pPr>
            <a:r>
              <a:rPr lang="en-US" sz="2200" dirty="0">
                <a:solidFill>
                  <a:schemeClr val="bg2"/>
                </a:solidFill>
              </a:rPr>
              <a:t>Initial analysis includes the following factors: </a:t>
            </a:r>
          </a:p>
          <a:p>
            <a:pPr lvl="2">
              <a:buClr>
                <a:schemeClr val="tx1"/>
              </a:buClr>
              <a:buSzPct val="75000"/>
            </a:pPr>
            <a:r>
              <a:rPr lang="en-US" sz="2200" dirty="0">
                <a:solidFill>
                  <a:schemeClr val="bg2"/>
                </a:solidFill>
              </a:rPr>
              <a:t>Age, Games Played, Minutes Played, Player Efficiency Rating, True Shooting %, 3-Point Attempt Rate, Free Throw Attempt Rate, Off. Reb %, Def Reb %, Total Reb %, Assist %, Steal %, Block %, Turnover %, Usage %, Offensive Win Share, Defensive Win Share, Win Share, Win Share per 48 minutes, Off. Box Plus Minus, Defensive Box, Plus Minus, Box Plus Minus, Value over Replace Player.</a:t>
            </a:r>
          </a:p>
          <a:p>
            <a:pPr lvl="2">
              <a:buClr>
                <a:schemeClr val="tx1"/>
              </a:buClr>
              <a:buSzPct val="75000"/>
            </a:pPr>
            <a:endParaRPr lang="en-US" dirty="0">
              <a:solidFill>
                <a:schemeClr val="bg2"/>
              </a:solidFill>
            </a:endParaRPr>
          </a:p>
          <a:p>
            <a:pPr>
              <a:buClr>
                <a:schemeClr val="tx1"/>
              </a:buClr>
              <a:buSzPct val="75000"/>
            </a:pPr>
            <a:r>
              <a:rPr lang="en-US" b="1" dirty="0">
                <a:solidFill>
                  <a:schemeClr val="bg2"/>
                </a:solidFill>
              </a:rPr>
              <a:t>Steps in analysis:</a:t>
            </a:r>
          </a:p>
          <a:p>
            <a:pPr lvl="1">
              <a:buClr>
                <a:schemeClr val="tx1"/>
              </a:buClr>
              <a:buSzPct val="75000"/>
            </a:pPr>
            <a:r>
              <a:rPr lang="en-US" dirty="0">
                <a:solidFill>
                  <a:schemeClr val="bg2"/>
                </a:solidFill>
              </a:rPr>
              <a:t>Determine which variables best predict the following year’s win share</a:t>
            </a:r>
          </a:p>
          <a:p>
            <a:pPr lvl="1">
              <a:buClr>
                <a:schemeClr val="tx1"/>
              </a:buClr>
              <a:buSzPct val="75000"/>
            </a:pPr>
            <a:endParaRPr lang="en-US" dirty="0">
              <a:solidFill>
                <a:schemeClr val="bg2"/>
              </a:solidFill>
            </a:endParaRPr>
          </a:p>
          <a:p>
            <a:pPr lvl="1">
              <a:buClr>
                <a:schemeClr val="tx1"/>
              </a:buClr>
              <a:buSzPct val="75000"/>
            </a:pPr>
            <a:r>
              <a:rPr lang="en-US" dirty="0">
                <a:solidFill>
                  <a:schemeClr val="bg2"/>
                </a:solidFill>
              </a:rPr>
              <a:t>Build a model based on those variables – train, validate and test that model</a:t>
            </a:r>
          </a:p>
          <a:p>
            <a:pPr lvl="1">
              <a:buClr>
                <a:schemeClr val="tx1"/>
              </a:buClr>
              <a:buSzPct val="75000"/>
            </a:pPr>
            <a:endParaRPr lang="en-US" dirty="0">
              <a:solidFill>
                <a:schemeClr val="bg2"/>
              </a:solidFill>
            </a:endParaRPr>
          </a:p>
          <a:p>
            <a:pPr lvl="1">
              <a:buClr>
                <a:schemeClr val="tx1"/>
              </a:buClr>
              <a:buSzPct val="75000"/>
            </a:pPr>
            <a:r>
              <a:rPr lang="en-US" dirty="0">
                <a:solidFill>
                  <a:schemeClr val="bg2"/>
                </a:solidFill>
              </a:rPr>
              <a:t>Use that model to predict next year’s win share for the current Celtics roster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07F365-BECF-D148-8D7B-ADF594B4E263}"/>
              </a:ext>
            </a:extLst>
          </p:cNvPr>
          <p:cNvSpPr txBox="1"/>
          <p:nvPr/>
        </p:nvSpPr>
        <p:spPr>
          <a:xfrm>
            <a:off x="640231" y="3711388"/>
            <a:ext cx="706941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2"/>
                </a:solidFill>
              </a:rPr>
              <a:t>What are we predicting?</a:t>
            </a:r>
          </a:p>
          <a:p>
            <a:pPr algn="ctr"/>
            <a:endParaRPr lang="en-US" sz="1800" b="1" dirty="0">
              <a:solidFill>
                <a:schemeClr val="bg2"/>
              </a:solidFill>
            </a:endParaRPr>
          </a:p>
          <a:p>
            <a:pPr algn="ctr"/>
            <a:r>
              <a:rPr lang="en-US" sz="1800" b="1" dirty="0">
                <a:solidFill>
                  <a:schemeClr val="bg2"/>
                </a:solidFill>
              </a:rPr>
              <a:t>Next Year’s Win Share: An estimate of the number of wins contributed by a player.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201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7B560B-5E0F-2E4B-BB08-3BA1756A3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02" y="705324"/>
            <a:ext cx="7118305" cy="3893570"/>
          </a:xfrm>
          <a:prstGeom prst="rect">
            <a:avLst/>
          </a:prstGeom>
        </p:spPr>
      </p:pic>
      <p:sp>
        <p:nvSpPr>
          <p:cNvPr id="3898" name="Google Shape;3898;p20"/>
          <p:cNvSpPr txBox="1">
            <a:spLocks noGrp="1"/>
          </p:cNvSpPr>
          <p:nvPr>
            <p:ph type="title"/>
          </p:nvPr>
        </p:nvSpPr>
        <p:spPr>
          <a:xfrm>
            <a:off x="365881" y="22864"/>
            <a:ext cx="6450820" cy="5121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800" b="1" dirty="0">
                <a:solidFill>
                  <a:schemeClr val="bg2"/>
                </a:solidFill>
              </a:rPr>
              <a:t>Identifying</a:t>
            </a:r>
            <a:r>
              <a:rPr lang="en-US" sz="2800" b="1" dirty="0"/>
              <a:t> Features for Model</a:t>
            </a:r>
            <a:endParaRPr sz="2800" b="1" dirty="0"/>
          </a:p>
        </p:txBody>
      </p:sp>
      <p:sp>
        <p:nvSpPr>
          <p:cNvPr id="3900" name="Google Shape;3900;p2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7" name="Google Shape;3897;p20"/>
          <p:cNvSpPr txBox="1">
            <a:spLocks noGrp="1"/>
          </p:cNvSpPr>
          <p:nvPr>
            <p:ph type="body" idx="1"/>
          </p:nvPr>
        </p:nvSpPr>
        <p:spPr>
          <a:xfrm>
            <a:off x="395819" y="998569"/>
            <a:ext cx="2808854" cy="38041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bg2"/>
                </a:solidFill>
              </a:rPr>
              <a:t>Iterated over twelve versions of the model</a:t>
            </a:r>
            <a:endParaRPr b="1" dirty="0">
              <a:solidFill>
                <a:schemeClr val="bg2"/>
              </a:solidFill>
            </a:endParaRPr>
          </a:p>
          <a:p>
            <a:pPr marL="285750" indent="-285750"/>
            <a:r>
              <a:rPr lang="en" sz="1600" dirty="0">
                <a:solidFill>
                  <a:schemeClr val="bg2"/>
                </a:solidFill>
              </a:rPr>
              <a:t>There was high multi-collinearity </a:t>
            </a:r>
          </a:p>
          <a:p>
            <a:pPr marL="285750" indent="-285750"/>
            <a:endParaRPr lang="en" sz="1600" dirty="0">
              <a:solidFill>
                <a:schemeClr val="bg2"/>
              </a:solidFill>
            </a:endParaRPr>
          </a:p>
          <a:p>
            <a:pPr marL="285750" indent="-285750"/>
            <a:r>
              <a:rPr lang="en" sz="1600" dirty="0">
                <a:solidFill>
                  <a:schemeClr val="bg2"/>
                </a:solidFill>
              </a:rPr>
              <a:t>By dropping the number of features:</a:t>
            </a:r>
          </a:p>
          <a:p>
            <a:pPr marL="742950" lvl="1" indent="-285750"/>
            <a:r>
              <a:rPr lang="en" sz="1600" dirty="0">
                <a:solidFill>
                  <a:schemeClr val="bg2"/>
                </a:solidFill>
              </a:rPr>
              <a:t>Minimal difference in R^2</a:t>
            </a:r>
          </a:p>
          <a:p>
            <a:pPr marL="742950" lvl="1" indent="-285750"/>
            <a:r>
              <a:rPr lang="en" sz="1600" dirty="0">
                <a:solidFill>
                  <a:schemeClr val="bg2"/>
                </a:solidFill>
              </a:rPr>
              <a:t>Reduction in multi-collinearity</a:t>
            </a:r>
          </a:p>
          <a:p>
            <a:pPr marL="742950" lvl="1" indent="-285750"/>
            <a:endParaRPr lang="en" sz="1600" dirty="0">
              <a:solidFill>
                <a:schemeClr val="bg2"/>
              </a:solidFill>
            </a:endParaRPr>
          </a:p>
          <a:p>
            <a:pPr marL="285750" indent="-285750"/>
            <a:r>
              <a:rPr lang="en" sz="1600" dirty="0">
                <a:solidFill>
                  <a:schemeClr val="bg2"/>
                </a:solidFill>
              </a:rPr>
              <a:t>But too few features result in a drop in R^2</a:t>
            </a:r>
          </a:p>
        </p:txBody>
      </p:sp>
      <p:sp>
        <p:nvSpPr>
          <p:cNvPr id="3898" name="Google Shape;3898;p20"/>
          <p:cNvSpPr txBox="1">
            <a:spLocks noGrp="1"/>
          </p:cNvSpPr>
          <p:nvPr>
            <p:ph type="title"/>
          </p:nvPr>
        </p:nvSpPr>
        <p:spPr>
          <a:xfrm>
            <a:off x="365881" y="141170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br>
              <a:rPr lang="en-US" b="1" dirty="0">
                <a:solidFill>
                  <a:schemeClr val="bg2"/>
                </a:solidFill>
              </a:rPr>
            </a:br>
            <a:r>
              <a:rPr lang="en-US" b="1" dirty="0">
                <a:solidFill>
                  <a:schemeClr val="bg2"/>
                </a:solidFill>
              </a:rPr>
              <a:t>Initial Linear Regressions</a:t>
            </a:r>
            <a:endParaRPr b="1" dirty="0"/>
          </a:p>
        </p:txBody>
      </p:sp>
      <p:sp>
        <p:nvSpPr>
          <p:cNvPr id="3900" name="Google Shape;3900;p2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4241F5-C458-5A46-B1EA-0093F3964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4611" y="998569"/>
            <a:ext cx="4445318" cy="380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55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8" name="Google Shape;3928;p24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7408750" cy="8757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/>
              <a:t>Three Key Features Predicting Next Year’s Win Share</a:t>
            </a:r>
            <a:endParaRPr sz="3400" b="1" dirty="0"/>
          </a:p>
        </p:txBody>
      </p:sp>
      <p:sp>
        <p:nvSpPr>
          <p:cNvPr id="3929" name="Google Shape;3929;p24"/>
          <p:cNvSpPr/>
          <p:nvPr/>
        </p:nvSpPr>
        <p:spPr>
          <a:xfrm>
            <a:off x="2657064" y="2037125"/>
            <a:ext cx="2133000" cy="2133000"/>
          </a:xfrm>
          <a:prstGeom prst="ellipse">
            <a:avLst/>
          </a:prstGeom>
          <a:noFill/>
          <a:ln w="76200" cap="flat" cmpd="sng">
            <a:solidFill>
              <a:srgbClr val="80B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Last Year’s Value over Replacement Player</a:t>
            </a:r>
            <a:endParaRPr sz="1800" dirty="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30" name="Google Shape;3930;p24"/>
          <p:cNvSpPr/>
          <p:nvPr/>
        </p:nvSpPr>
        <p:spPr>
          <a:xfrm>
            <a:off x="834939" y="2037125"/>
            <a:ext cx="2133000" cy="2133000"/>
          </a:xfrm>
          <a:prstGeom prst="ellipse">
            <a:avLst/>
          </a:prstGeom>
          <a:noFill/>
          <a:ln w="76200" cap="flat" cmpd="sng">
            <a:solidFill>
              <a:srgbClr val="D3E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Last Year’s Win Share</a:t>
            </a:r>
            <a:endParaRPr sz="1800" dirty="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31" name="Google Shape;3931;p24"/>
          <p:cNvSpPr/>
          <p:nvPr/>
        </p:nvSpPr>
        <p:spPr>
          <a:xfrm>
            <a:off x="4479189" y="2037125"/>
            <a:ext cx="2133000" cy="2133000"/>
          </a:xfrm>
          <a:prstGeom prst="ellipse">
            <a:avLst/>
          </a:prstGeom>
          <a:noFill/>
          <a:ln w="76200" cap="flat" cmpd="sng">
            <a:solidFill>
              <a:srgbClr val="0B87A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Last Year’s Player Efficiency Rating</a:t>
            </a:r>
            <a:endParaRPr sz="1800" dirty="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32" name="Google Shape;3932;p2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DE84E2-FF94-004C-B742-245EC543A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9293" y="887099"/>
            <a:ext cx="4696889" cy="3638226"/>
          </a:xfrm>
          <a:prstGeom prst="rect">
            <a:avLst/>
          </a:prstGeom>
        </p:spPr>
      </p:pic>
      <p:sp>
        <p:nvSpPr>
          <p:cNvPr id="3897" name="Google Shape;3897;p20"/>
          <p:cNvSpPr txBox="1">
            <a:spLocks noGrp="1"/>
          </p:cNvSpPr>
          <p:nvPr>
            <p:ph type="body" idx="1"/>
          </p:nvPr>
        </p:nvSpPr>
        <p:spPr>
          <a:xfrm>
            <a:off x="395819" y="998569"/>
            <a:ext cx="2808854" cy="38041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sz="1600" dirty="0">
                <a:solidFill>
                  <a:schemeClr val="bg2"/>
                </a:solidFill>
              </a:rPr>
              <a:t>So in general, the model does a fairly good job of predicting win share.</a:t>
            </a:r>
          </a:p>
          <a:p>
            <a:pPr marL="742950" lvl="1" indent="-285750"/>
            <a:r>
              <a:rPr lang="en" sz="1600" dirty="0">
                <a:solidFill>
                  <a:schemeClr val="bg2"/>
                </a:solidFill>
              </a:rPr>
              <a:t>Mean: 0.1 WS</a:t>
            </a:r>
          </a:p>
          <a:p>
            <a:pPr marL="742950" lvl="1" indent="-285750"/>
            <a:r>
              <a:rPr lang="en" sz="1600" dirty="0">
                <a:solidFill>
                  <a:schemeClr val="bg2"/>
                </a:solidFill>
              </a:rPr>
              <a:t>STD: 1.8 WS</a:t>
            </a:r>
          </a:p>
          <a:p>
            <a:pPr marL="285750" indent="-285750"/>
            <a:endParaRPr lang="en" sz="1600" dirty="0">
              <a:solidFill>
                <a:schemeClr val="bg2"/>
              </a:solidFill>
            </a:endParaRPr>
          </a:p>
          <a:p>
            <a:pPr marL="285750" indent="-285750"/>
            <a:r>
              <a:rPr lang="en" sz="1600" dirty="0">
                <a:solidFill>
                  <a:schemeClr val="bg2"/>
                </a:solidFill>
              </a:rPr>
              <a:t>But there were some real outliers over this time period.</a:t>
            </a:r>
          </a:p>
          <a:p>
            <a:pPr marL="285750" indent="-285750"/>
            <a:endParaRPr lang="en" sz="1600" dirty="0">
              <a:solidFill>
                <a:schemeClr val="bg2"/>
              </a:solidFill>
            </a:endParaRPr>
          </a:p>
          <a:p>
            <a:pPr marL="285750" indent="-285750"/>
            <a:r>
              <a:rPr lang="en" sz="1600" dirty="0">
                <a:solidFill>
                  <a:schemeClr val="bg2"/>
                </a:solidFill>
              </a:rPr>
              <a:t>What drove the outliers?</a:t>
            </a:r>
          </a:p>
          <a:p>
            <a:pPr marL="285750" indent="-285750"/>
            <a:endParaRPr lang="en" sz="1600" dirty="0">
              <a:solidFill>
                <a:schemeClr val="bg2"/>
              </a:solidFill>
            </a:endParaRPr>
          </a:p>
          <a:p>
            <a:pPr marL="285750" indent="-285750"/>
            <a:endParaRPr lang="en" sz="1600" dirty="0">
              <a:solidFill>
                <a:schemeClr val="bg2"/>
              </a:solidFill>
            </a:endParaRPr>
          </a:p>
        </p:txBody>
      </p:sp>
      <p:sp>
        <p:nvSpPr>
          <p:cNvPr id="3898" name="Google Shape;3898;p20"/>
          <p:cNvSpPr txBox="1">
            <a:spLocks noGrp="1"/>
          </p:cNvSpPr>
          <p:nvPr>
            <p:ph type="title"/>
          </p:nvPr>
        </p:nvSpPr>
        <p:spPr>
          <a:xfrm>
            <a:off x="359221" y="29699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1" dirty="0">
                <a:solidFill>
                  <a:schemeClr val="bg2"/>
                </a:solidFill>
              </a:rPr>
              <a:t>Actual vs. Predicted Win Share</a:t>
            </a:r>
            <a:endParaRPr b="1" dirty="0"/>
          </a:p>
        </p:txBody>
      </p:sp>
      <p:sp>
        <p:nvSpPr>
          <p:cNvPr id="3900" name="Google Shape;3900;p2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6612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4" name="Google Shape;3914;p22"/>
          <p:cNvSpPr txBox="1">
            <a:spLocks noGrp="1"/>
          </p:cNvSpPr>
          <p:nvPr>
            <p:ph type="title"/>
          </p:nvPr>
        </p:nvSpPr>
        <p:spPr>
          <a:xfrm>
            <a:off x="38455" y="473040"/>
            <a:ext cx="6673844" cy="71695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/>
              <a:t>Rudy Gobert: A man not defined by a model</a:t>
            </a:r>
            <a:endParaRPr sz="3200" b="1" dirty="0"/>
          </a:p>
        </p:txBody>
      </p:sp>
      <p:sp>
        <p:nvSpPr>
          <p:cNvPr id="3915" name="Google Shape;3915;p22"/>
          <p:cNvSpPr txBox="1">
            <a:spLocks noGrp="1"/>
          </p:cNvSpPr>
          <p:nvPr>
            <p:ph type="body" idx="1"/>
          </p:nvPr>
        </p:nvSpPr>
        <p:spPr>
          <a:xfrm>
            <a:off x="222190" y="1037617"/>
            <a:ext cx="7366474" cy="716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Gaps in the model:</a:t>
            </a:r>
          </a:p>
          <a:p>
            <a:pPr marL="1200150" lvl="2" indent="-285750">
              <a:buSzPct val="100000"/>
            </a:pPr>
            <a:r>
              <a:rPr lang="en" sz="1400" b="1" dirty="0"/>
              <a:t>Volatility in player win share</a:t>
            </a:r>
          </a:p>
          <a:p>
            <a:pPr marL="1200150" lvl="2" indent="-285750">
              <a:buSzPct val="100000"/>
            </a:pPr>
            <a:r>
              <a:rPr lang="en" sz="1400" b="1" dirty="0"/>
              <a:t>Especially among high performers</a:t>
            </a:r>
          </a:p>
          <a:p>
            <a:pPr marL="1200150" lvl="2" indent="-285750">
              <a:buSzPct val="100000"/>
            </a:pPr>
            <a:r>
              <a:rPr lang="en" sz="1400" b="1" dirty="0"/>
              <a:t>Case in point: 3x Defensive Player of the Year</a:t>
            </a:r>
            <a:endParaRPr sz="1400" b="1" dirty="0"/>
          </a:p>
        </p:txBody>
      </p:sp>
      <p:sp>
        <p:nvSpPr>
          <p:cNvPr id="3917" name="Google Shape;3917;p2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8A4C27-D364-8748-AA32-238790645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71" y="2160705"/>
            <a:ext cx="3532647" cy="25893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11C253-9D5F-ED47-8937-5E0521F42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3291" y="2160705"/>
            <a:ext cx="3914955" cy="25726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4" name="Google Shape;3914;p22"/>
          <p:cNvSpPr txBox="1">
            <a:spLocks noGrp="1"/>
          </p:cNvSpPr>
          <p:nvPr>
            <p:ph type="title"/>
          </p:nvPr>
        </p:nvSpPr>
        <p:spPr>
          <a:xfrm>
            <a:off x="91531" y="206879"/>
            <a:ext cx="7763854" cy="5005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Marcus Smart: “You get what you get, and you don’t get upset”</a:t>
            </a:r>
            <a:endParaRPr sz="2400" b="1" dirty="0"/>
          </a:p>
        </p:txBody>
      </p:sp>
      <p:sp>
        <p:nvSpPr>
          <p:cNvPr id="3915" name="Google Shape;3915;p22"/>
          <p:cNvSpPr txBox="1">
            <a:spLocks noGrp="1"/>
          </p:cNvSpPr>
          <p:nvPr>
            <p:ph type="body" idx="1"/>
          </p:nvPr>
        </p:nvSpPr>
        <p:spPr>
          <a:xfrm>
            <a:off x="222190" y="824958"/>
            <a:ext cx="7366474" cy="716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The model did better with:</a:t>
            </a:r>
          </a:p>
          <a:p>
            <a:pPr marL="1200150" lvl="2" indent="-285750">
              <a:buSzPct val="100000"/>
            </a:pPr>
            <a:r>
              <a:rPr lang="en" sz="1400" b="1" dirty="0"/>
              <a:t>Players that showed less volatility year to year</a:t>
            </a:r>
          </a:p>
          <a:p>
            <a:pPr marL="1200150" lvl="2" indent="-285750">
              <a:buSzPct val="100000"/>
            </a:pPr>
            <a:r>
              <a:rPr lang="en" sz="1400" b="1" dirty="0"/>
              <a:t>Utility players – players with lower average win share</a:t>
            </a:r>
          </a:p>
        </p:txBody>
      </p:sp>
      <p:sp>
        <p:nvSpPr>
          <p:cNvPr id="3917" name="Google Shape;3917;p2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0B1AEF-64DD-E44D-938D-029E44AE6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7" y="2075156"/>
            <a:ext cx="3551919" cy="26450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3378E3-99EB-7C4B-BAAC-AEB6D0D8D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3596" y="2075155"/>
            <a:ext cx="4025068" cy="264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613736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1954</TotalTime>
  <Words>523</Words>
  <Application>Microsoft Macintosh PowerPoint</Application>
  <PresentationFormat>On-screen Show (16:9)</PresentationFormat>
  <Paragraphs>98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Dosis ExtraLight</vt:lpstr>
      <vt:lpstr>Arial</vt:lpstr>
      <vt:lpstr>Titillium Web Light</vt:lpstr>
      <vt:lpstr>Mowbray template</vt:lpstr>
      <vt:lpstr>Predicting Win Shares: A case study for the Boston Celtics</vt:lpstr>
      <vt:lpstr>Introduction</vt:lpstr>
      <vt:lpstr>Methodology</vt:lpstr>
      <vt:lpstr>Identifying Features for Model</vt:lpstr>
      <vt:lpstr> Initial Linear Regressions</vt:lpstr>
      <vt:lpstr>Three Key Features Predicting Next Year’s Win Share</vt:lpstr>
      <vt:lpstr>Actual vs. Predicted Win Share</vt:lpstr>
      <vt:lpstr>Rudy Gobert: A man not defined by a model</vt:lpstr>
      <vt:lpstr>Marcus Smart: “You get what you get, and you don’t get upset”</vt:lpstr>
      <vt:lpstr>Are the Celtics going to be Better?</vt:lpstr>
      <vt:lpstr>Next Steps: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Win Shares:  A case study for the Boston Celtics</dc:title>
  <cp:lastModifiedBy>Joe Dinan</cp:lastModifiedBy>
  <cp:revision>19</cp:revision>
  <dcterms:modified xsi:type="dcterms:W3CDTF">2021-09-15T05:13:04Z</dcterms:modified>
</cp:coreProperties>
</file>